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68" r:id="rId18"/>
    <p:sldId id="270" r:id="rId19"/>
    <p:sldId id="282" r:id="rId20"/>
    <p:sldId id="264" r:id="rId21"/>
  </p:sldIdLst>
  <p:sldSz cx="12192000" cy="6858000"/>
  <p:notesSz cx="6858000" cy="9144000"/>
  <p:embeddedFontLst>
    <p:embeddedFont>
      <p:font typeface="맑은 고딕" panose="020B0503020000020004" pitchFamily="34" charset="-127"/>
      <p:regular r:id="rId22"/>
      <p:bold r:id="rId23"/>
    </p:embeddedFont>
    <p:embeddedFont>
      <p:font typeface="KoPubWorldDotum_Pro Bold" pitchFamily="2" charset="-127"/>
      <p:bold r:id="rId24"/>
    </p:embeddedFont>
    <p:embeddedFont>
      <p:font typeface="KOPUBWORLDDOTUM_PRO LIGHT" pitchFamily="2" charset="-127"/>
      <p:regular r:id="rId25"/>
    </p:embeddedFont>
    <p:embeddedFont>
      <p:font typeface="KOPUBWORLDDOTUM_PRO MEDIUM" pitchFamily="2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2021. 6. 12.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108503" y="3198167"/>
            <a:ext cx="9819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Improvement of context-based meaning selection using Bi-Sent2Vec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1310013" y="2558065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1310013" y="2538857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미리내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한국어 교육 플랫폼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0C87B-76E0-3C48-BC02-FFE0EA7811B3}"/>
              </a:ext>
            </a:extLst>
          </p:cNvPr>
          <p:cNvSpPr txBox="1"/>
          <p:nvPr/>
        </p:nvSpPr>
        <p:spPr>
          <a:xfrm>
            <a:off x="7031420" y="5805979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캡스톤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디자인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컴퓨터공학과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2015104203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이예준</a:t>
            </a:r>
            <a:endParaRPr lang="en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343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구현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: Result of preprocessing</a:t>
            </a:r>
            <a:endParaRPr lang="en-KR" dirty="0">
              <a:solidFill>
                <a:srgbClr val="FF0000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13AEBA0-E6DF-0E42-AC63-486BEE230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" y="1787039"/>
            <a:ext cx="11687907" cy="2445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EF366-E3EB-7844-99F9-6F7E368742A8}"/>
              </a:ext>
            </a:extLst>
          </p:cNvPr>
          <p:cNvSpPr txBox="1"/>
          <p:nvPr/>
        </p:nvSpPr>
        <p:spPr>
          <a:xfrm>
            <a:off x="1093026" y="4353038"/>
            <a:ext cx="799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형태소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POS(Part of speech) tag</a:t>
            </a:r>
            <a:r>
              <a:rPr lang="en-US" altLang="ko-KR" dirty="0"/>
              <a:t> + _ko, … &lt;&lt;split&gt;&gt; Morpheme + _</a:t>
            </a:r>
            <a:r>
              <a:rPr lang="en-US" altLang="ko-KR" dirty="0" err="1"/>
              <a:t>en</a:t>
            </a:r>
            <a:r>
              <a:rPr lang="en-US" altLang="ko-KR" dirty="0"/>
              <a:t>, …</a:t>
            </a:r>
            <a:endParaRPr lang="en-KR" dirty="0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00C72E3-53D8-BB42-B810-85CBF3A29760}"/>
              </a:ext>
            </a:extLst>
          </p:cNvPr>
          <p:cNvCxnSpPr/>
          <p:nvPr/>
        </p:nvCxnSpPr>
        <p:spPr>
          <a:xfrm>
            <a:off x="3174124" y="4722370"/>
            <a:ext cx="914400" cy="914400"/>
          </a:xfrm>
          <a:prstGeom prst="bentConnector3">
            <a:avLst>
              <a:gd name="adj1" fmla="val -575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CEF97F-1C48-7049-A06A-BD2A2A872250}"/>
              </a:ext>
            </a:extLst>
          </p:cNvPr>
          <p:cNvSpPr txBox="1"/>
          <p:nvPr/>
        </p:nvSpPr>
        <p:spPr>
          <a:xfrm>
            <a:off x="4105427" y="5452104"/>
            <a:ext cx="7086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문맥</a:t>
            </a:r>
            <a:r>
              <a:rPr lang="en-US" dirty="0"/>
              <a:t>(Context)</a:t>
            </a:r>
            <a:r>
              <a:rPr lang="ko-KR" altLang="en-US" dirty="0"/>
              <a:t> 고려와 유의미한 정보 </a:t>
            </a:r>
            <a:r>
              <a:rPr lang="ko-KR" altLang="en-US" dirty="0" err="1"/>
              <a:t>범위화</a:t>
            </a:r>
            <a:r>
              <a:rPr lang="en-US" altLang="ko-KR" dirty="0"/>
              <a:t>(Window)</a:t>
            </a:r>
            <a:r>
              <a:rPr lang="ko-KR" altLang="en-US" dirty="0" err="1"/>
              <a:t>를</a:t>
            </a:r>
            <a:r>
              <a:rPr lang="ko-KR" altLang="en-US" dirty="0"/>
              <a:t> 진행할 때 </a:t>
            </a:r>
            <a:endParaRPr lang="en-US" altLang="ko-KR" dirty="0"/>
          </a:p>
          <a:p>
            <a:r>
              <a:rPr lang="ko-KR" altLang="en-US" dirty="0" err="1"/>
              <a:t>품사체계도</a:t>
            </a:r>
            <a:r>
              <a:rPr lang="ko-KR" altLang="en-US" dirty="0"/>
              <a:t> 응용하기 위함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7787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537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구현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: Training by Bi-Sent2Vec based on </a:t>
            </a:r>
            <a:r>
              <a:rPr lang="en-US" altLang="ko-KR" b="1" dirty="0" err="1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fasttext</a:t>
            </a:r>
            <a:endParaRPr lang="en-KR" dirty="0">
              <a:solidFill>
                <a:srgbClr val="FF0000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48ED1D-C8F2-E244-9266-0B434FED8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5" y="1789319"/>
            <a:ext cx="9472246" cy="45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5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99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구현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: Variable length window for context of each morphemes (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첫 번째 해결방안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: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추가적인 지표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</a:t>
            </a:r>
            <a:endParaRPr lang="en-KR" dirty="0">
              <a:solidFill>
                <a:srgbClr val="FF0000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2B4C30A-0D53-BD4B-B288-F1693FD47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17" y="1672615"/>
            <a:ext cx="7920476" cy="4685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A7734B-FD5B-BE45-8626-D4ADB9B0FC47}"/>
              </a:ext>
            </a:extLst>
          </p:cNvPr>
          <p:cNvSpPr txBox="1"/>
          <p:nvPr/>
        </p:nvSpPr>
        <p:spPr>
          <a:xfrm>
            <a:off x="8828690" y="1956734"/>
            <a:ext cx="3070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번째 </a:t>
            </a:r>
            <a:r>
              <a:rPr lang="en-US" altLang="ko-KR" dirty="0"/>
              <a:t>‘</a:t>
            </a:r>
            <a:r>
              <a:rPr lang="ko-KR" altLang="en-US" dirty="0"/>
              <a:t>배</a:t>
            </a:r>
            <a:r>
              <a:rPr lang="en-US" altLang="ko-KR" dirty="0"/>
              <a:t>’</a:t>
            </a:r>
            <a:r>
              <a:rPr lang="ko-KR" altLang="en-US" dirty="0"/>
              <a:t>의 경우 앞과</a:t>
            </a:r>
            <a:endParaRPr lang="en-US" altLang="ko-KR" dirty="0"/>
          </a:p>
          <a:p>
            <a:r>
              <a:rPr lang="ko-KR" altLang="en-US" dirty="0"/>
              <a:t>뒤로 각각 </a:t>
            </a:r>
            <a:r>
              <a:rPr lang="en-US" altLang="ko-KR" dirty="0"/>
              <a:t>2</a:t>
            </a:r>
            <a:r>
              <a:rPr lang="ko-KR" altLang="en-US" dirty="0"/>
              <a:t>개씩 형태소를</a:t>
            </a:r>
            <a:endParaRPr lang="en-US" altLang="ko-KR" dirty="0"/>
          </a:p>
          <a:p>
            <a:r>
              <a:rPr lang="ko-KR" altLang="en-US" dirty="0"/>
              <a:t>가져오지만 부사격 조사로</a:t>
            </a:r>
            <a:endParaRPr lang="en-US" altLang="ko-KR" dirty="0"/>
          </a:p>
          <a:p>
            <a:r>
              <a:rPr lang="ko-KR" altLang="en-US" dirty="0"/>
              <a:t>인하여 </a:t>
            </a:r>
            <a:r>
              <a:rPr lang="ko-KR" altLang="en-US" dirty="0" err="1"/>
              <a:t>뒷</a:t>
            </a:r>
            <a:r>
              <a:rPr lang="ko-KR" altLang="en-US" dirty="0"/>
              <a:t> 부분인 </a:t>
            </a:r>
            <a:r>
              <a:rPr lang="en-US" altLang="ko-KR" dirty="0"/>
              <a:t>‘</a:t>
            </a:r>
            <a:r>
              <a:rPr lang="ko-KR" altLang="en-US" dirty="0" err="1"/>
              <a:t>를</a:t>
            </a:r>
            <a:r>
              <a:rPr lang="en-US" altLang="ko-KR" dirty="0"/>
              <a:t>’,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먹</a:t>
            </a:r>
            <a:r>
              <a:rPr lang="en-US" altLang="ko-KR" dirty="0"/>
              <a:t>’</a:t>
            </a:r>
            <a:r>
              <a:rPr lang="ko-KR" altLang="en-US" dirty="0"/>
              <a:t>만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Context</a:t>
            </a:r>
            <a:r>
              <a:rPr lang="ko-KR" altLang="en-US" dirty="0"/>
              <a:t>로 결정된다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4200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1145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구현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: Fixed length sliding window for </a:t>
            </a:r>
            <a:r>
              <a:rPr lang="en-US" altLang="ko-KR" b="1" dirty="0" err="1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parital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translation of each morphemes (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두 번째 해결방안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: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유의미한 정보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</a:t>
            </a:r>
            <a:endParaRPr lang="en-KR" dirty="0">
              <a:solidFill>
                <a:srgbClr val="FF0000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7734B-FD5B-BE45-8626-D4ADB9B0FC47}"/>
              </a:ext>
            </a:extLst>
          </p:cNvPr>
          <p:cNvSpPr txBox="1"/>
          <p:nvPr/>
        </p:nvSpPr>
        <p:spPr>
          <a:xfrm>
            <a:off x="8828690" y="1956734"/>
            <a:ext cx="29726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번째 </a:t>
            </a:r>
            <a:r>
              <a:rPr lang="en-US" altLang="ko-KR" dirty="0"/>
              <a:t>‘</a:t>
            </a:r>
            <a:r>
              <a:rPr lang="ko-KR" altLang="en-US" dirty="0"/>
              <a:t>배</a:t>
            </a:r>
            <a:r>
              <a:rPr lang="en-US" altLang="ko-KR" dirty="0"/>
              <a:t>’</a:t>
            </a:r>
            <a:r>
              <a:rPr lang="ko-KR" altLang="en-US" dirty="0"/>
              <a:t>의 경우</a:t>
            </a:r>
            <a:endParaRPr lang="en-US" altLang="ko-KR" dirty="0"/>
          </a:p>
          <a:p>
            <a:r>
              <a:rPr lang="en-US" altLang="ko-KR" dirty="0"/>
              <a:t>’eat a pear’</a:t>
            </a:r>
            <a:r>
              <a:rPr lang="ko-KR" altLang="en-US" dirty="0"/>
              <a:t>가 </a:t>
            </a:r>
            <a:r>
              <a:rPr lang="en-US" altLang="ko-KR" dirty="0"/>
              <a:t>Partial</a:t>
            </a:r>
          </a:p>
          <a:p>
            <a:r>
              <a:rPr lang="en-US" altLang="ko-KR" dirty="0"/>
              <a:t>Translation</a:t>
            </a:r>
            <a:r>
              <a:rPr lang="ko-KR" altLang="en-US" dirty="0" err="1"/>
              <a:t>으로</a:t>
            </a:r>
            <a:r>
              <a:rPr lang="ko-KR" altLang="en-US" dirty="0"/>
              <a:t> 결정되고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번째 </a:t>
            </a:r>
            <a:r>
              <a:rPr lang="en-US" altLang="ko-KR" dirty="0"/>
              <a:t>‘</a:t>
            </a:r>
            <a:r>
              <a:rPr lang="ko-KR" altLang="en-US" dirty="0"/>
              <a:t>배</a:t>
            </a:r>
            <a:r>
              <a:rPr lang="en-US" altLang="ko-KR" dirty="0"/>
              <a:t>’</a:t>
            </a:r>
            <a:r>
              <a:rPr lang="ko-KR" altLang="en-US" dirty="0"/>
              <a:t>의 경우</a:t>
            </a:r>
            <a:endParaRPr lang="en-US" altLang="ko-KR" dirty="0"/>
          </a:p>
          <a:p>
            <a:r>
              <a:rPr lang="en-US" altLang="ko-KR" dirty="0"/>
              <a:t>‘on a boat’</a:t>
            </a:r>
            <a:r>
              <a:rPr lang="ko-KR" altLang="en-US" dirty="0"/>
              <a:t>가 </a:t>
            </a:r>
            <a:r>
              <a:rPr lang="en-US" altLang="ko-KR" dirty="0"/>
              <a:t>Partial Trans-</a:t>
            </a:r>
          </a:p>
          <a:p>
            <a:r>
              <a:rPr lang="en-US" altLang="ko-KR" dirty="0" err="1"/>
              <a:t>lation</a:t>
            </a:r>
            <a:r>
              <a:rPr lang="ko-KR" altLang="en-US" dirty="0" err="1"/>
              <a:t>으로</a:t>
            </a:r>
            <a:r>
              <a:rPr lang="ko-KR" altLang="en-US" dirty="0"/>
              <a:t> 결정된다</a:t>
            </a:r>
            <a:endParaRPr lang="en-US" altLang="ko-KR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B7E7060-DF32-9B41-B54B-71ED8F57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8" y="1668609"/>
            <a:ext cx="7861704" cy="41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2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841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구현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: Cosine similarity with Context vector, Meaning vector, Translation vector</a:t>
            </a:r>
            <a:endParaRPr lang="en-KR" dirty="0">
              <a:solidFill>
                <a:srgbClr val="FF0000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75A0010-E944-9B41-8F09-CD5CCCCC6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956734"/>
            <a:ext cx="9880600" cy="196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9C8C0-4141-1947-B8BD-974AD2069DF4}"/>
              </a:ext>
            </a:extLst>
          </p:cNvPr>
          <p:cNvSpPr txBox="1"/>
          <p:nvPr/>
        </p:nvSpPr>
        <p:spPr>
          <a:xfrm>
            <a:off x="1355834" y="4361793"/>
            <a:ext cx="1011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Context vector : </a:t>
            </a:r>
            <a:r>
              <a:rPr lang="ko-KR" altLang="en-US" dirty="0"/>
              <a:t>앞의 </a:t>
            </a:r>
            <a:r>
              <a:rPr lang="en-US" altLang="ko-KR" dirty="0"/>
              <a:t>Variable</a:t>
            </a:r>
            <a:r>
              <a:rPr lang="ko-KR" altLang="en-US" dirty="0"/>
              <a:t> </a:t>
            </a:r>
            <a:r>
              <a:rPr lang="en-US" altLang="ko-KR" dirty="0"/>
              <a:t>length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와 부사격 조사 등의 정보를 통해 나타난 문맥 벡터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69D79-FD62-1747-B5FC-BE11577A01F1}"/>
              </a:ext>
            </a:extLst>
          </p:cNvPr>
          <p:cNvSpPr txBox="1"/>
          <p:nvPr/>
        </p:nvSpPr>
        <p:spPr>
          <a:xfrm>
            <a:off x="1355834" y="4983018"/>
            <a:ext cx="7853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Meaning</a:t>
            </a:r>
            <a:r>
              <a:rPr lang="en-KR" dirty="0"/>
              <a:t> vector :</a:t>
            </a:r>
            <a:r>
              <a:rPr lang="en-US" dirty="0"/>
              <a:t> </a:t>
            </a:r>
            <a:r>
              <a:rPr lang="ko-KR" altLang="en-US" dirty="0"/>
              <a:t>의미 결정을 진행할 영어 의미 후보 단어들에 대한 벡터 </a:t>
            </a:r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5B8AB-8A3B-A04E-B0FF-348883F7A8D1}"/>
              </a:ext>
            </a:extLst>
          </p:cNvPr>
          <p:cNvSpPr txBox="1"/>
          <p:nvPr/>
        </p:nvSpPr>
        <p:spPr>
          <a:xfrm>
            <a:off x="1355834" y="5672172"/>
            <a:ext cx="1039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Translation</a:t>
            </a:r>
            <a:r>
              <a:rPr lang="en-KR" dirty="0"/>
              <a:t> vector : </a:t>
            </a:r>
            <a:r>
              <a:rPr lang="ko-KR" altLang="en-US" dirty="0"/>
              <a:t>앞의 </a:t>
            </a:r>
            <a:r>
              <a:rPr lang="en-US" altLang="ko-KR" dirty="0"/>
              <a:t>Fixed</a:t>
            </a:r>
            <a:r>
              <a:rPr lang="ko-KR" altLang="en-US" dirty="0"/>
              <a:t> </a:t>
            </a:r>
            <a:r>
              <a:rPr lang="en-US" altLang="ko-KR" dirty="0"/>
              <a:t>length</a:t>
            </a:r>
            <a:r>
              <a:rPr lang="ko-KR" altLang="en-US" dirty="0"/>
              <a:t>  </a:t>
            </a:r>
            <a:r>
              <a:rPr lang="en-US" altLang="ko-KR" dirty="0" err="1"/>
              <a:t>slinding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 err="1"/>
              <a:t>를</a:t>
            </a:r>
            <a:r>
              <a:rPr lang="ko-KR" altLang="en-US" dirty="0"/>
              <a:t> 통해 추출한 유의미한 </a:t>
            </a:r>
            <a:r>
              <a:rPr lang="en-US" altLang="ko-KR" dirty="0"/>
              <a:t>Partial translation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2836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구현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: 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서술부 우선 결정을 통한 성능 강화</a:t>
            </a:r>
            <a:endParaRPr lang="en-KR" dirty="0">
              <a:solidFill>
                <a:srgbClr val="FF0000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AFB86CA-D1F7-1444-8558-CE83C9427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41" y="1760962"/>
            <a:ext cx="6439075" cy="482602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A817B8-A399-EC47-A0D6-CC3ED5ECDB9F}"/>
              </a:ext>
            </a:extLst>
          </p:cNvPr>
          <p:cNvCxnSpPr/>
          <p:nvPr/>
        </p:nvCxnSpPr>
        <p:spPr>
          <a:xfrm>
            <a:off x="4306678" y="1986455"/>
            <a:ext cx="377989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9687C9-D087-1843-B707-173B7432237C}"/>
              </a:ext>
            </a:extLst>
          </p:cNvPr>
          <p:cNvSpPr txBox="1"/>
          <p:nvPr/>
        </p:nvSpPr>
        <p:spPr>
          <a:xfrm>
            <a:off x="8086574" y="183215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서술부 우선 결정</a:t>
            </a:r>
            <a:endParaRPr lang="en-KR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90F8A3-B217-7340-BCBD-517ED1CE4352}"/>
              </a:ext>
            </a:extLst>
          </p:cNvPr>
          <p:cNvCxnSpPr>
            <a:cxnSpLocks/>
          </p:cNvCxnSpPr>
          <p:nvPr/>
        </p:nvCxnSpPr>
        <p:spPr>
          <a:xfrm flipV="1">
            <a:off x="2999336" y="4971393"/>
            <a:ext cx="5535064" cy="77251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6FC07B-AB30-F445-84DD-DEC2B53E0DF6}"/>
              </a:ext>
            </a:extLst>
          </p:cNvPr>
          <p:cNvSpPr txBox="1"/>
          <p:nvPr/>
        </p:nvSpPr>
        <p:spPr>
          <a:xfrm>
            <a:off x="8534400" y="4786727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 결정된 서술부는 건너뛴다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7037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구현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: 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전체 코드 동작 과정</a:t>
            </a:r>
            <a:endParaRPr lang="en-KR" dirty="0">
              <a:solidFill>
                <a:srgbClr val="FF0000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9C8A1FC-F80B-FE48-AF69-B1227945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70" y="1956734"/>
            <a:ext cx="8594859" cy="44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78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결과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새롭게 </a:t>
            </a:r>
            <a:r>
              <a:rPr lang="ko-KR" altLang="en-US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개선한 방식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의 기능 동작 결과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85BF9F9-7856-5F4C-83B7-88E7D5567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9" y="2740325"/>
            <a:ext cx="5645791" cy="1398006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9BB7FD-70EB-3C41-A6B7-D08234F23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90729"/>
            <a:ext cx="4973440" cy="178229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F1CAAFA-4772-B640-8027-2385C26E3F1F}"/>
              </a:ext>
            </a:extLst>
          </p:cNvPr>
          <p:cNvSpPr/>
          <p:nvPr/>
        </p:nvSpPr>
        <p:spPr>
          <a:xfrm>
            <a:off x="583195" y="3833530"/>
            <a:ext cx="536181" cy="30480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076AE4-287B-CE4B-A069-9AA7FC8AB64E}"/>
              </a:ext>
            </a:extLst>
          </p:cNvPr>
          <p:cNvSpPr/>
          <p:nvPr/>
        </p:nvSpPr>
        <p:spPr>
          <a:xfrm>
            <a:off x="6180082" y="3510455"/>
            <a:ext cx="472965" cy="21507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6774F9-6B7C-0A4C-95B9-0C7C4DD8B34A}"/>
              </a:ext>
            </a:extLst>
          </p:cNvPr>
          <p:cNvSpPr/>
          <p:nvPr/>
        </p:nvSpPr>
        <p:spPr>
          <a:xfrm>
            <a:off x="7948344" y="3510455"/>
            <a:ext cx="472965" cy="21507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F2059D-34CD-594B-8056-B7F5BB5947AF}"/>
              </a:ext>
            </a:extLst>
          </p:cNvPr>
          <p:cNvSpPr/>
          <p:nvPr/>
        </p:nvSpPr>
        <p:spPr>
          <a:xfrm>
            <a:off x="2885643" y="3833530"/>
            <a:ext cx="536181" cy="30480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FC956-D3CE-474D-B8A7-7EFF992563D1}"/>
              </a:ext>
            </a:extLst>
          </p:cNvPr>
          <p:cNvSpPr txBox="1"/>
          <p:nvPr/>
        </p:nvSpPr>
        <p:spPr>
          <a:xfrm>
            <a:off x="2280745" y="4720641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 기존 기능 </a:t>
            </a:r>
            <a:r>
              <a:rPr lang="en-US" altLang="ko-KR" b="1" dirty="0"/>
              <a:t>&gt;</a:t>
            </a:r>
            <a:endParaRPr lang="en-KR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FA8E8E-E50C-3A46-91DF-D1BFC98F2095}"/>
              </a:ext>
            </a:extLst>
          </p:cNvPr>
          <p:cNvSpPr txBox="1"/>
          <p:nvPr/>
        </p:nvSpPr>
        <p:spPr>
          <a:xfrm>
            <a:off x="7825942" y="4720641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 개선 기능 </a:t>
            </a:r>
            <a:r>
              <a:rPr lang="en-US" altLang="ko-KR" b="1" dirty="0"/>
              <a:t>&gt;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414959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결과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 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기존 연구와 비교한 </a:t>
            </a:r>
            <a:r>
              <a:rPr lang="ko-KR" altLang="en-US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성능 평가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983050D-C877-F247-9CAF-ACEFE44CA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41" y="1699816"/>
            <a:ext cx="7241483" cy="48578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5A15FF-A4EF-3046-A296-6A45AED2FEE5}"/>
              </a:ext>
            </a:extLst>
          </p:cNvPr>
          <p:cNvCxnSpPr>
            <a:cxnSpLocks/>
          </p:cNvCxnSpPr>
          <p:nvPr/>
        </p:nvCxnSpPr>
        <p:spPr>
          <a:xfrm flipV="1">
            <a:off x="7199586" y="6348249"/>
            <a:ext cx="886988" cy="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89FE280-9099-7C40-8A74-B3C5CCCDB907}"/>
              </a:ext>
            </a:extLst>
          </p:cNvPr>
          <p:cNvSpPr/>
          <p:nvPr/>
        </p:nvSpPr>
        <p:spPr>
          <a:xfrm>
            <a:off x="8198070" y="6240711"/>
            <a:ext cx="557048" cy="20212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853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시연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pic>
        <p:nvPicPr>
          <p:cNvPr id="19" name="Graphic 18" descr="Teacher with solid fill">
            <a:extLst>
              <a:ext uri="{FF2B5EF4-FFF2-40B4-BE49-F238E27FC236}">
                <a16:creationId xmlns:a16="http://schemas.microsoft.com/office/drawing/2014/main" id="{FD259D88-56C8-7E4A-A4B4-647BAE8A8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5427" y="1832159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5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1840940"/>
            <a:ext cx="5628272" cy="830997"/>
            <a:chOff x="3403338" y="2598003"/>
            <a:chExt cx="5628272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98040" cy="830997"/>
              <a:chOff x="3403338" y="2598003"/>
              <a:chExt cx="2398040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74947"/>
                <a:ext cx="16193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연구 배경 및 목표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577576" cy="830997"/>
              <a:chOff x="6454034" y="2598003"/>
              <a:chExt cx="2577576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7988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기존 연구 및 문제점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169986"/>
            <a:ext cx="4373121" cy="830997"/>
            <a:chOff x="3403338" y="2598003"/>
            <a:chExt cx="4373121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1740809" cy="830997"/>
              <a:chOff x="3403338" y="2598003"/>
              <a:chExt cx="1740809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9621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연구 내용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1322425" cy="830997"/>
              <a:chOff x="6454034" y="2598003"/>
              <a:chExt cx="1322425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5437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결과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</p:grpSp>
      <p:grpSp>
        <p:nvGrpSpPr>
          <p:cNvPr id="24" name="그룹 16">
            <a:extLst>
              <a:ext uri="{FF2B5EF4-FFF2-40B4-BE49-F238E27FC236}">
                <a16:creationId xmlns:a16="http://schemas.microsoft.com/office/drawing/2014/main" id="{C98C03D7-1E39-CB4A-B07F-610B9A2C4542}"/>
              </a:ext>
            </a:extLst>
          </p:cNvPr>
          <p:cNvGrpSpPr/>
          <p:nvPr/>
        </p:nvGrpSpPr>
        <p:grpSpPr>
          <a:xfrm>
            <a:off x="3430943" y="4562050"/>
            <a:ext cx="1322425" cy="830997"/>
            <a:chOff x="3403338" y="2598003"/>
            <a:chExt cx="1322425" cy="8309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742279-0CFD-AD40-9F80-91CF8782A94C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C0DF1-5667-8E4C-9468-115626B37D9F}"/>
                </a:ext>
              </a:extLst>
            </p:cNvPr>
            <p:cNvSpPr txBox="1"/>
            <p:nvPr/>
          </p:nvSpPr>
          <p:spPr>
            <a:xfrm>
              <a:off x="4182024" y="2667984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시연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699288" y="3165931"/>
            <a:ext cx="2815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감사합니다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866084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86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미리내</a:t>
            </a:r>
            <a:endParaRPr lang="ko-KR" altLang="en-US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배경 및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711204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089068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K-POP</a:t>
            </a:r>
            <a:endParaRPr lang="ko-KR" altLang="en-US" sz="14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393565" y="2226255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4771429" y="2245713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K-DRAMA</a:t>
            </a:r>
            <a:endParaRPr lang="ko-KR" altLang="en-US" sz="14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8081250" y="2216924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8459114" y="2236382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Learning Korean</a:t>
            </a:r>
            <a:endParaRPr lang="ko-KR" altLang="en-US" sz="14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852519" y="4642604"/>
            <a:ext cx="2597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PSY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BTS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등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Billboard chart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선점한 가수들의 영향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303341" y="4642605"/>
            <a:ext cx="306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Netflix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나 여러 해외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k-drama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스트리밍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사이트에서 접하는 한국 드라마들의 영향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960055" y="4642604"/>
            <a:ext cx="3111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자연스럽게 한국어에 관심을 가지게 되고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이를 배우고자 하는 외국인들이 증가함</a:t>
            </a:r>
          </a:p>
        </p:txBody>
      </p:sp>
      <p:sp>
        <p:nvSpPr>
          <p:cNvPr id="18" name="직사각형 4">
            <a:extLst>
              <a:ext uri="{FF2B5EF4-FFF2-40B4-BE49-F238E27FC236}">
                <a16:creationId xmlns:a16="http://schemas.microsoft.com/office/drawing/2014/main" id="{0FCDA7A4-089A-4044-B82C-04A37B4B5E3B}"/>
              </a:ext>
            </a:extLst>
          </p:cNvPr>
          <p:cNvSpPr/>
          <p:nvPr/>
        </p:nvSpPr>
        <p:spPr>
          <a:xfrm>
            <a:off x="3770903" y="3182549"/>
            <a:ext cx="453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&amp;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3" name="Picture 2" descr="A picture containing stage, scene, crowd, night sky&#10;&#10;Description automatically generated">
            <a:extLst>
              <a:ext uri="{FF2B5EF4-FFF2-40B4-BE49-F238E27FC236}">
                <a16:creationId xmlns:a16="http://schemas.microsoft.com/office/drawing/2014/main" id="{86207718-7E5D-B547-93A1-13C08680A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2" y="2565930"/>
            <a:ext cx="2880000" cy="1807937"/>
          </a:xfrm>
          <a:prstGeom prst="rect">
            <a:avLst/>
          </a:prstGeom>
        </p:spPr>
      </p:pic>
      <p:pic>
        <p:nvPicPr>
          <p:cNvPr id="7" name="Picture 6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3E0B93DC-A4DE-0A40-9C58-6284ED789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563" y="2544159"/>
            <a:ext cx="2880000" cy="1800000"/>
          </a:xfrm>
          <a:prstGeom prst="rect">
            <a:avLst/>
          </a:prstGeom>
        </p:spPr>
      </p:pic>
      <p:pic>
        <p:nvPicPr>
          <p:cNvPr id="9" name="Picture 8" descr="A group of people sitting around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5D45F9C5-6A52-6644-929D-A21A1C24C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74" y="2525031"/>
            <a:ext cx="2874674" cy="1807937"/>
          </a:xfrm>
          <a:prstGeom prst="rect">
            <a:avLst/>
          </a:prstGeom>
        </p:spPr>
      </p:pic>
      <p:sp>
        <p:nvSpPr>
          <p:cNvPr id="25" name="직사각형 4">
            <a:extLst>
              <a:ext uri="{FF2B5EF4-FFF2-40B4-BE49-F238E27FC236}">
                <a16:creationId xmlns:a16="http://schemas.microsoft.com/office/drawing/2014/main" id="{D407D7FA-CD32-3F48-B803-398E6BB58959}"/>
              </a:ext>
            </a:extLst>
          </p:cNvPr>
          <p:cNvSpPr/>
          <p:nvPr/>
        </p:nvSpPr>
        <p:spPr>
          <a:xfrm>
            <a:off x="7453264" y="3167389"/>
            <a:ext cx="453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=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648DDB-7575-3946-AA4D-FF185BEE7F8B}"/>
              </a:ext>
            </a:extLst>
          </p:cNvPr>
          <p:cNvSpPr txBox="1"/>
          <p:nvPr/>
        </p:nvSpPr>
        <p:spPr>
          <a:xfrm>
            <a:off x="557400" y="130328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연구 배경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배경 및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677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연구 목표 </a:t>
            </a:r>
            <a:r>
              <a:rPr lang="en-US" altLang="ko-KR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Improve</a:t>
            </a:r>
            <a:r>
              <a:rPr lang="en-US" altLang="ko-KR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current context-based meaning selection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AB9532-0A54-B944-8C52-D499ED8D7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42" y="1738230"/>
            <a:ext cx="7155915" cy="4750438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A8D28DB7-9B6C-2144-9DFB-C014C2CF80A9}"/>
              </a:ext>
            </a:extLst>
          </p:cNvPr>
          <p:cNvSpPr/>
          <p:nvPr/>
        </p:nvSpPr>
        <p:spPr>
          <a:xfrm>
            <a:off x="1623026" y="3176076"/>
            <a:ext cx="2575035" cy="1874746"/>
          </a:xfrm>
          <a:prstGeom prst="arc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4855C3-6E78-EA4A-978A-4A3994932E79}"/>
              </a:ext>
            </a:extLst>
          </p:cNvPr>
          <p:cNvCxnSpPr/>
          <p:nvPr/>
        </p:nvCxnSpPr>
        <p:spPr>
          <a:xfrm>
            <a:off x="3016469" y="4309241"/>
            <a:ext cx="10889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69EF3EE-C1F8-0B43-ABFD-3B656F9C9AAF}"/>
              </a:ext>
            </a:extLst>
          </p:cNvPr>
          <p:cNvSpPr/>
          <p:nvPr/>
        </p:nvSpPr>
        <p:spPr>
          <a:xfrm>
            <a:off x="4084664" y="4113449"/>
            <a:ext cx="319428" cy="26936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5973D-DD05-3549-BC1E-4791E3A6911C}"/>
              </a:ext>
            </a:extLst>
          </p:cNvPr>
          <p:cNvSpPr txBox="1"/>
          <p:nvPr/>
        </p:nvSpPr>
        <p:spPr>
          <a:xfrm>
            <a:off x="2123478" y="3036320"/>
            <a:ext cx="78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target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0AB9FB-6C5A-7442-ACD5-90771865CE04}"/>
              </a:ext>
            </a:extLst>
          </p:cNvPr>
          <p:cNvSpPr/>
          <p:nvPr/>
        </p:nvSpPr>
        <p:spPr>
          <a:xfrm>
            <a:off x="6169572" y="2175640"/>
            <a:ext cx="493987" cy="685103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기존 연구 및 문제점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기존 연구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AB9532-0A54-B944-8C52-D499ED8D7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9" y="1748740"/>
            <a:ext cx="7155915" cy="475043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9EF3EE-C1F8-0B43-ABFD-3B656F9C9AAF}"/>
              </a:ext>
            </a:extLst>
          </p:cNvPr>
          <p:cNvSpPr/>
          <p:nvPr/>
        </p:nvSpPr>
        <p:spPr>
          <a:xfrm>
            <a:off x="2511887" y="4298731"/>
            <a:ext cx="378458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63FC0F-710D-8044-B7F4-49F3FF3A4B61}"/>
              </a:ext>
            </a:extLst>
          </p:cNvPr>
          <p:cNvSpPr/>
          <p:nvPr/>
        </p:nvSpPr>
        <p:spPr>
          <a:xfrm>
            <a:off x="2924439" y="4298731"/>
            <a:ext cx="541411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C2BCC0-4902-204E-AE78-A9804A7563F5}"/>
              </a:ext>
            </a:extLst>
          </p:cNvPr>
          <p:cNvSpPr/>
          <p:nvPr/>
        </p:nvSpPr>
        <p:spPr>
          <a:xfrm flipH="1">
            <a:off x="3499944" y="4298731"/>
            <a:ext cx="457200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8701C7-8E16-E341-B8B4-1344CC4086A4}"/>
              </a:ext>
            </a:extLst>
          </p:cNvPr>
          <p:cNvSpPr/>
          <p:nvPr/>
        </p:nvSpPr>
        <p:spPr>
          <a:xfrm>
            <a:off x="3991238" y="4298731"/>
            <a:ext cx="378458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CB8FB4-BB8F-F04B-85F9-F01DDF303532}"/>
              </a:ext>
            </a:extLst>
          </p:cNvPr>
          <p:cNvSpPr/>
          <p:nvPr/>
        </p:nvSpPr>
        <p:spPr>
          <a:xfrm>
            <a:off x="4369696" y="4298730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943EBA-C2A7-0348-B006-61975A881B92}"/>
              </a:ext>
            </a:extLst>
          </p:cNvPr>
          <p:cNvSpPr/>
          <p:nvPr/>
        </p:nvSpPr>
        <p:spPr>
          <a:xfrm>
            <a:off x="5188200" y="4298729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D0FAA-EB5A-3B43-90A8-C7BC2EA38F7D}"/>
              </a:ext>
            </a:extLst>
          </p:cNvPr>
          <p:cNvSpPr txBox="1"/>
          <p:nvPr/>
        </p:nvSpPr>
        <p:spPr>
          <a:xfrm>
            <a:off x="2546066" y="3949049"/>
            <a:ext cx="45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M</a:t>
            </a:r>
            <a:r>
              <a:rPr lang="en-KR" sz="1400" baseline="-25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13B7CF-09AC-0847-B023-2190BC83A109}"/>
              </a:ext>
            </a:extLst>
          </p:cNvPr>
          <p:cNvSpPr txBox="1"/>
          <p:nvPr/>
        </p:nvSpPr>
        <p:spPr>
          <a:xfrm>
            <a:off x="3032919" y="3956657"/>
            <a:ext cx="439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</a:t>
            </a:r>
            <a:r>
              <a:rPr lang="en-KR" sz="14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DD6F19-156C-044D-876E-EC8C6C24AFA1}"/>
              </a:ext>
            </a:extLst>
          </p:cNvPr>
          <p:cNvSpPr txBox="1"/>
          <p:nvPr/>
        </p:nvSpPr>
        <p:spPr>
          <a:xfrm>
            <a:off x="3563693" y="3949051"/>
            <a:ext cx="42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M</a:t>
            </a:r>
            <a:r>
              <a:rPr lang="en-KR" sz="14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C1BA61-2277-9747-9F30-277A1F7AE0A7}"/>
              </a:ext>
            </a:extLst>
          </p:cNvPr>
          <p:cNvSpPr txBox="1"/>
          <p:nvPr/>
        </p:nvSpPr>
        <p:spPr>
          <a:xfrm>
            <a:off x="4633743" y="394905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M</a:t>
            </a:r>
            <a:r>
              <a:rPr lang="en-KR" sz="14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380B1E-2FAF-EA4A-9DB8-BF5FD01027C7}"/>
              </a:ext>
            </a:extLst>
          </p:cNvPr>
          <p:cNvSpPr txBox="1"/>
          <p:nvPr/>
        </p:nvSpPr>
        <p:spPr>
          <a:xfrm>
            <a:off x="4024802" y="3949050"/>
            <a:ext cx="497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M</a:t>
            </a:r>
            <a:r>
              <a:rPr lang="en-KR" sz="14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0DA93C-82F7-754B-ABA0-F18A04150626}"/>
              </a:ext>
            </a:extLst>
          </p:cNvPr>
          <p:cNvSpPr txBox="1"/>
          <p:nvPr/>
        </p:nvSpPr>
        <p:spPr>
          <a:xfrm>
            <a:off x="5473884" y="395146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M</a:t>
            </a:r>
            <a:r>
              <a:rPr lang="en-KR" sz="1400" baseline="-25000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47193C-8AF2-F74E-87F1-D5C082D561AB}"/>
              </a:ext>
            </a:extLst>
          </p:cNvPr>
          <p:cNvCxnSpPr>
            <a:cxnSpLocks/>
          </p:cNvCxnSpPr>
          <p:nvPr/>
        </p:nvCxnSpPr>
        <p:spPr>
          <a:xfrm>
            <a:off x="4403175" y="6211613"/>
            <a:ext cx="27123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30ABE12-A9DA-294D-9189-0BF8D98D1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365" y="1748740"/>
            <a:ext cx="1828800" cy="736600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D5D1CC87-19E0-E541-A266-1E960A00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65" y="2485340"/>
            <a:ext cx="2032000" cy="48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B336D-4501-3540-8B6C-AE0AA90FCCF6}"/>
              </a:ext>
            </a:extLst>
          </p:cNvPr>
          <p:cNvSpPr txBox="1"/>
          <p:nvPr/>
        </p:nvSpPr>
        <p:spPr>
          <a:xfrm>
            <a:off x="7456274" y="4110545"/>
            <a:ext cx="4386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 = </a:t>
            </a:r>
          </a:p>
          <a:p>
            <a:r>
              <a:rPr lang="en-US" altLang="ko-KR" dirty="0"/>
              <a:t>       max</a:t>
            </a:r>
            <a:r>
              <a:rPr lang="en-US" altLang="ko-KR" baseline="-25000" dirty="0"/>
              <a:t>0&lt;=</a:t>
            </a:r>
            <a:r>
              <a:rPr lang="en-US" altLang="ko-KR" baseline="-25000" dirty="0" err="1"/>
              <a:t>i</a:t>
            </a:r>
            <a:r>
              <a:rPr lang="en-US" altLang="ko-KR" baseline="-25000" dirty="0"/>
              <a:t>&lt;=5 </a:t>
            </a:r>
            <a:r>
              <a:rPr lang="en-US" altLang="ko-KR" dirty="0"/>
              <a:t>[</a:t>
            </a:r>
            <a:r>
              <a:rPr lang="en-US" altLang="ko-KR" dirty="0" err="1"/>
              <a:t>Cosine_similarity</a:t>
            </a:r>
            <a:r>
              <a:rPr lang="en-US" altLang="ko-KR" dirty="0"/>
              <a:t>(M</a:t>
            </a:r>
            <a:r>
              <a:rPr lang="en-US" altLang="ko-KR" baseline="-25000" dirty="0"/>
              <a:t>i</a:t>
            </a:r>
            <a:r>
              <a:rPr lang="en-US" altLang="ko-KR" dirty="0"/>
              <a:t>, T)]</a:t>
            </a:r>
            <a:endParaRPr lang="en-KR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AE238F-D468-9949-B39F-CCC4AEF90B47}"/>
              </a:ext>
            </a:extLst>
          </p:cNvPr>
          <p:cNvCxnSpPr>
            <a:cxnSpLocks/>
          </p:cNvCxnSpPr>
          <p:nvPr/>
        </p:nvCxnSpPr>
        <p:spPr>
          <a:xfrm>
            <a:off x="9007365" y="2843047"/>
            <a:ext cx="1828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28DC13-C297-424E-854D-C6F27F6F600E}"/>
              </a:ext>
            </a:extLst>
          </p:cNvPr>
          <p:cNvSpPr txBox="1"/>
          <p:nvPr/>
        </p:nvSpPr>
        <p:spPr>
          <a:xfrm>
            <a:off x="10790434" y="25026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34849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기존 연구 및 문제점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기존 연구의 </a:t>
            </a:r>
            <a:r>
              <a:rPr lang="ko-KR" altLang="en-US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문제점</a:t>
            </a:r>
            <a:endParaRPr lang="en-KR" dirty="0">
              <a:solidFill>
                <a:srgbClr val="FF0000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0AF18-33F2-4D40-B559-9F2B0801D19A}"/>
              </a:ext>
            </a:extLst>
          </p:cNvPr>
          <p:cNvSpPr txBox="1"/>
          <p:nvPr/>
        </p:nvSpPr>
        <p:spPr>
          <a:xfrm>
            <a:off x="1471448" y="4108710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1. </a:t>
            </a:r>
            <a:r>
              <a:rPr lang="en-US" altLang="ko-KR" dirty="0"/>
              <a:t>‘</a:t>
            </a:r>
            <a:r>
              <a:rPr lang="en-US" altLang="ko-KR" dirty="0" err="1"/>
              <a:t>wi</a:t>
            </a:r>
            <a:r>
              <a:rPr lang="en-US" altLang="ko-KR" dirty="0"/>
              <a:t>’</a:t>
            </a:r>
            <a:r>
              <a:rPr lang="ko-KR" altLang="en-US" dirty="0"/>
              <a:t>는 한국어 모음 </a:t>
            </a:r>
            <a:r>
              <a:rPr lang="en-US" altLang="ko-KR" dirty="0"/>
              <a:t>‘</a:t>
            </a:r>
            <a:r>
              <a:rPr lang="ko-KR" altLang="en-US" dirty="0" err="1"/>
              <a:t>ㅟ</a:t>
            </a:r>
            <a:r>
              <a:rPr lang="en-US" altLang="ko-KR" dirty="0"/>
              <a:t>’</a:t>
            </a:r>
            <a:r>
              <a:rPr lang="ko-KR" altLang="en-US" dirty="0" err="1"/>
              <a:t>를</a:t>
            </a:r>
            <a:r>
              <a:rPr lang="ko-KR" altLang="en-US" dirty="0"/>
              <a:t> 표기한 것이며 불분명하게 결정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BEF96-4D28-744A-B231-41A574441B26}"/>
              </a:ext>
            </a:extLst>
          </p:cNvPr>
          <p:cNvSpPr txBox="1"/>
          <p:nvPr/>
        </p:nvSpPr>
        <p:spPr>
          <a:xfrm>
            <a:off x="1471448" y="4762162"/>
            <a:ext cx="676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한 문장에 동음이의어가 </a:t>
            </a:r>
            <a:r>
              <a:rPr lang="en-US" altLang="ko-KR" dirty="0"/>
              <a:t>2</a:t>
            </a:r>
            <a:r>
              <a:rPr lang="ko-KR" altLang="en-US" dirty="0"/>
              <a:t>개 이상인 경우 똑같은 의미로 판단</a:t>
            </a:r>
            <a:endParaRPr lang="en-KR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6E3FEA7-3152-F04F-834A-AF04F0B3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672614"/>
            <a:ext cx="6667500" cy="1651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FEE67C-AD48-FA44-9ACD-FB1158FD6881}"/>
              </a:ext>
            </a:extLst>
          </p:cNvPr>
          <p:cNvSpPr/>
          <p:nvPr/>
        </p:nvSpPr>
        <p:spPr>
          <a:xfrm>
            <a:off x="2935668" y="3018813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1CAAFA-4772-B640-8027-2385C26E3F1F}"/>
              </a:ext>
            </a:extLst>
          </p:cNvPr>
          <p:cNvSpPr/>
          <p:nvPr/>
        </p:nvSpPr>
        <p:spPr>
          <a:xfrm>
            <a:off x="5690048" y="2996647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17A-E47D-DE4B-8F04-1C8A9E16C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89" y="3323613"/>
            <a:ext cx="2374651" cy="3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6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해결 방향</a:t>
            </a:r>
            <a:endParaRPr lang="en-KR" dirty="0">
              <a:solidFill>
                <a:srgbClr val="FF0000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0AF18-33F2-4D40-B559-9F2B0801D19A}"/>
              </a:ext>
            </a:extLst>
          </p:cNvPr>
          <p:cNvSpPr txBox="1"/>
          <p:nvPr/>
        </p:nvSpPr>
        <p:spPr>
          <a:xfrm>
            <a:off x="1471448" y="4108710"/>
            <a:ext cx="938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추가적인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지표</a:t>
            </a:r>
            <a:r>
              <a:rPr lang="ko-KR" altLang="en-US" b="1" dirty="0"/>
              <a:t>의 필요성</a:t>
            </a:r>
            <a:endParaRPr lang="en-US" altLang="ko-KR" b="1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주변 한글 </a:t>
            </a:r>
            <a:r>
              <a:rPr lang="en-US" altLang="ko-KR" dirty="0"/>
              <a:t>Context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한글 형태소와 각각의 품사를 활용하여 </a:t>
            </a:r>
            <a:r>
              <a:rPr lang="en-US" altLang="ko-KR" dirty="0"/>
              <a:t>‘</a:t>
            </a:r>
            <a:r>
              <a:rPr lang="en-US" altLang="ko-KR" dirty="0" err="1"/>
              <a:t>wi</a:t>
            </a:r>
            <a:r>
              <a:rPr lang="en-US" altLang="ko-KR" dirty="0"/>
              <a:t>’</a:t>
            </a:r>
            <a:r>
              <a:rPr lang="ko-KR" altLang="en-US" dirty="0"/>
              <a:t>와 같은 경우를 방지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BEF96-4D28-744A-B231-41A574441B26}"/>
              </a:ext>
            </a:extLst>
          </p:cNvPr>
          <p:cNvSpPr txBox="1"/>
          <p:nvPr/>
        </p:nvSpPr>
        <p:spPr>
          <a:xfrm>
            <a:off x="1471448" y="5000720"/>
            <a:ext cx="8681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유의미</a:t>
            </a:r>
            <a:r>
              <a:rPr lang="ko-KR" altLang="en-US" b="1" dirty="0"/>
              <a:t>한 정보의 </a:t>
            </a:r>
            <a:r>
              <a:rPr lang="ko-KR" altLang="en-US" b="1" dirty="0" err="1">
                <a:solidFill>
                  <a:srgbClr val="FF0000"/>
                </a:solidFill>
              </a:rPr>
              <a:t>범위화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첫 번째 </a:t>
            </a:r>
            <a:r>
              <a:rPr lang="en-US" altLang="ko-KR" dirty="0"/>
              <a:t>‘</a:t>
            </a:r>
            <a:r>
              <a:rPr lang="ko-KR" altLang="en-US" dirty="0"/>
              <a:t>배</a:t>
            </a:r>
            <a:r>
              <a:rPr lang="en-US" altLang="ko-KR" dirty="0"/>
              <a:t>’</a:t>
            </a:r>
            <a:r>
              <a:rPr lang="ko-KR" altLang="en-US" dirty="0" err="1"/>
              <a:t>를</a:t>
            </a:r>
            <a:r>
              <a:rPr lang="ko-KR" altLang="en-US" dirty="0"/>
              <a:t> 결정짓기 위해서 부분 </a:t>
            </a:r>
            <a:r>
              <a:rPr lang="en-US" altLang="ko-KR" dirty="0"/>
              <a:t>Translation</a:t>
            </a:r>
            <a:r>
              <a:rPr lang="ko-KR" altLang="en-US" dirty="0"/>
              <a:t>인 </a:t>
            </a:r>
            <a:r>
              <a:rPr lang="en-US" altLang="ko-KR" dirty="0"/>
              <a:t>‘on a boat’</a:t>
            </a:r>
            <a:r>
              <a:rPr lang="ko-KR" altLang="en-US" dirty="0"/>
              <a:t>만 필요함을 이용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또한 바로 위에서의 추가적인 지표를 위한 범위도 가변적으로 설정</a:t>
            </a:r>
            <a:endParaRPr lang="en-KR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6E3FEA7-3152-F04F-834A-AF04F0B3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672614"/>
            <a:ext cx="6667500" cy="1651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FEE67C-AD48-FA44-9ACD-FB1158FD6881}"/>
              </a:ext>
            </a:extLst>
          </p:cNvPr>
          <p:cNvSpPr/>
          <p:nvPr/>
        </p:nvSpPr>
        <p:spPr>
          <a:xfrm>
            <a:off x="2935668" y="3018813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1CAAFA-4772-B640-8027-2385C26E3F1F}"/>
              </a:ext>
            </a:extLst>
          </p:cNvPr>
          <p:cNvSpPr/>
          <p:nvPr/>
        </p:nvSpPr>
        <p:spPr>
          <a:xfrm>
            <a:off x="5690048" y="2996647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17A-E47D-DE4B-8F04-1C8A9E16C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89" y="3323613"/>
            <a:ext cx="2374651" cy="3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0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619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구현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: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Morpheme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analyzer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(</a:t>
            </a:r>
            <a:r>
              <a:rPr lang="en-US" altLang="ko-KR" b="1" dirty="0" err="1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Khaiii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for Ko &amp;  NLTK for </a:t>
            </a:r>
            <a:r>
              <a:rPr lang="en-US" altLang="ko-KR" b="1" dirty="0" err="1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En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</a:t>
            </a:r>
            <a:endParaRPr lang="en-KR" dirty="0">
              <a:solidFill>
                <a:srgbClr val="FF0000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C021E4F-B033-2F4A-AC5D-4AE47BC22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5" y="1956734"/>
            <a:ext cx="5745748" cy="4202308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08B55769-001D-A449-96B4-96DE0B9F3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963" y="1956734"/>
            <a:ext cx="5647819" cy="41843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0FBF94-B00F-DD4D-B54E-EC8C124E605B}"/>
              </a:ext>
            </a:extLst>
          </p:cNvPr>
          <p:cNvSpPr txBox="1"/>
          <p:nvPr/>
        </p:nvSpPr>
        <p:spPr>
          <a:xfrm>
            <a:off x="9205730" y="6294357"/>
            <a:ext cx="2428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dirty="0"/>
              <a:t>* Khaiii</a:t>
            </a:r>
            <a:r>
              <a:rPr lang="ko-KR" altLang="en-US" sz="1100" dirty="0"/>
              <a:t>는 별도의 </a:t>
            </a:r>
            <a:r>
              <a:rPr lang="en-US" altLang="ko-KR" sz="1100" dirty="0"/>
              <a:t>build</a:t>
            </a:r>
            <a:r>
              <a:rPr lang="ko-KR" altLang="en-US" sz="1100" dirty="0"/>
              <a:t> 과정이 필요</a:t>
            </a:r>
            <a:endParaRPr lang="en-KR" sz="1100" dirty="0"/>
          </a:p>
        </p:txBody>
      </p:sp>
    </p:spTree>
    <p:extLst>
      <p:ext uri="{BB962C8B-B14F-4D97-AF65-F5344CB8AC3E}">
        <p14:creationId xmlns:p14="http://schemas.microsoft.com/office/powerpoint/2010/main" val="166007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연구 내용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473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구현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: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Preprocessing ko-</a:t>
            </a:r>
            <a:r>
              <a:rPr lang="en-US" altLang="ko-KR" b="1" dirty="0" err="1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en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sentence pairs</a:t>
            </a:r>
            <a:endParaRPr lang="en-KR" dirty="0">
              <a:solidFill>
                <a:srgbClr val="FF0000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BC0640-5C10-684B-9CC1-2FE1D959C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0" y="1928278"/>
            <a:ext cx="4646704" cy="2960558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24521C-E200-4648-B403-DBA282697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83" y="1928278"/>
            <a:ext cx="7169813" cy="38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5107</TotalTime>
  <Words>563</Words>
  <Application>Microsoft Macintosh PowerPoint</Application>
  <PresentationFormat>Widescreen</PresentationFormat>
  <Paragraphs>117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KoPubWorldDotum_Pro Bold</vt:lpstr>
      <vt:lpstr>KOPUBWORLDDOTUM_PRO MEDIUM</vt:lpstr>
      <vt:lpstr>Arial</vt:lpstr>
      <vt:lpstr>맑은 고딕</vt:lpstr>
      <vt:lpstr>KOPUBWORLDDOTUM_PRO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이예준</cp:lastModifiedBy>
  <cp:revision>57</cp:revision>
  <dcterms:created xsi:type="dcterms:W3CDTF">2020-01-03T14:16:53Z</dcterms:created>
  <dcterms:modified xsi:type="dcterms:W3CDTF">2021-06-12T22:59:55Z</dcterms:modified>
</cp:coreProperties>
</file>